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BA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4660"/>
  </p:normalViewPr>
  <p:slideViewPr>
    <p:cSldViewPr>
      <p:cViewPr>
        <p:scale>
          <a:sx n="33" d="100"/>
          <a:sy n="33" d="100"/>
        </p:scale>
        <p:origin x="-2424" y="-7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4480" y="4120595"/>
            <a:ext cx="7772400" cy="85920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8825" y="5036825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6BA42C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rgbClr val="6BA42C"/>
                </a:solidFill>
              </a:defRPr>
            </a:lvl1pPr>
            <a:lvl2pPr>
              <a:defRPr>
                <a:solidFill>
                  <a:srgbClr val="6BA42C"/>
                </a:solidFill>
              </a:defRPr>
            </a:lvl2pPr>
            <a:lvl3pPr>
              <a:defRPr>
                <a:solidFill>
                  <a:srgbClr val="6BA42C"/>
                </a:solidFill>
              </a:defRPr>
            </a:lvl3pPr>
            <a:lvl4pPr>
              <a:defRPr>
                <a:solidFill>
                  <a:srgbClr val="6BA42C"/>
                </a:solidFill>
              </a:defRPr>
            </a:lvl4pPr>
            <a:lvl5pPr>
              <a:defRPr>
                <a:solidFill>
                  <a:srgbClr val="6BA42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1425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1425" y="1443836"/>
            <a:ext cx="6710784" cy="4275740"/>
          </a:xfrm>
        </p:spPr>
        <p:txBody>
          <a:bodyPr/>
          <a:lstStyle>
            <a:lvl1pPr>
              <a:defRPr sz="2800">
                <a:solidFill>
                  <a:srgbClr val="6BA42C"/>
                </a:solidFill>
              </a:defRPr>
            </a:lvl1pPr>
            <a:lvl2pPr>
              <a:defRPr>
                <a:solidFill>
                  <a:srgbClr val="6BA42C"/>
                </a:solidFill>
              </a:defRPr>
            </a:lvl2pPr>
            <a:lvl3pPr>
              <a:defRPr>
                <a:solidFill>
                  <a:srgbClr val="6BA42C"/>
                </a:solidFill>
              </a:defRPr>
            </a:lvl3pPr>
            <a:lvl4pPr>
              <a:defRPr>
                <a:solidFill>
                  <a:srgbClr val="6BA42C"/>
                </a:solidFill>
              </a:defRPr>
            </a:lvl4pPr>
            <a:lvl5pPr>
              <a:defRPr>
                <a:solidFill>
                  <a:srgbClr val="6BA42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BA42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>
                <a:solidFill>
                  <a:srgbClr val="6BA42C"/>
                </a:solidFill>
              </a:defRPr>
            </a:lvl1pPr>
            <a:lvl2pPr>
              <a:defRPr sz="2000">
                <a:solidFill>
                  <a:srgbClr val="6BA42C"/>
                </a:solidFill>
              </a:defRPr>
            </a:lvl2pPr>
            <a:lvl3pPr>
              <a:defRPr sz="1800">
                <a:solidFill>
                  <a:srgbClr val="6BA42C"/>
                </a:solidFill>
              </a:defRPr>
            </a:lvl3pPr>
            <a:lvl4pPr>
              <a:defRPr sz="1600">
                <a:solidFill>
                  <a:srgbClr val="6BA42C"/>
                </a:solidFill>
              </a:defRPr>
            </a:lvl4pPr>
            <a:lvl5pPr>
              <a:defRPr sz="1600">
                <a:solidFill>
                  <a:srgbClr val="6BA42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6BA42C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>
                <a:solidFill>
                  <a:srgbClr val="6BA42C"/>
                </a:solidFill>
              </a:defRPr>
            </a:lvl1pPr>
            <a:lvl2pPr>
              <a:defRPr sz="2000">
                <a:solidFill>
                  <a:srgbClr val="6BA42C"/>
                </a:solidFill>
              </a:defRPr>
            </a:lvl2pPr>
            <a:lvl3pPr>
              <a:defRPr sz="1800">
                <a:solidFill>
                  <a:srgbClr val="6BA42C"/>
                </a:solidFill>
              </a:defRPr>
            </a:lvl3pPr>
            <a:lvl4pPr>
              <a:defRPr sz="1600">
                <a:solidFill>
                  <a:srgbClr val="6BA42C"/>
                </a:solidFill>
              </a:defRPr>
            </a:lvl4pPr>
            <a:lvl5pPr>
              <a:defRPr sz="1600">
                <a:solidFill>
                  <a:srgbClr val="6BA42C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23.png" Type="http://schemas.openxmlformats.org/officeDocument/2006/relationships/image"/><Relationship Id="rId7" Target="../media/image27.jpeg" Type="http://schemas.openxmlformats.org/officeDocument/2006/relationships/image"/><Relationship Id="rId2" Target="../media/image22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6.png" Type="http://schemas.openxmlformats.org/officeDocument/2006/relationships/image"/><Relationship Id="rId5" Target="../media/image25.jpeg" Type="http://schemas.openxmlformats.org/officeDocument/2006/relationships/image"/><Relationship Id="rId4" Target="../media/image24.pn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3" Target="../media/image30.png" Type="http://schemas.openxmlformats.org/officeDocument/2006/relationships/image"/><Relationship Id="rId7" Target="../media/image34.jpeg" Type="http://schemas.openxmlformats.org/officeDocument/2006/relationships/image"/><Relationship Id="rId2" Target="../media/image29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3.png" Type="http://schemas.openxmlformats.org/officeDocument/2006/relationships/image"/><Relationship Id="rId5" Target="../media/image32.png" Type="http://schemas.openxmlformats.org/officeDocument/2006/relationships/image"/><Relationship Id="rId4" Target="../media/image31.pn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37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0.jpeg" Type="http://schemas.openxmlformats.org/officeDocument/2006/relationships/image"/><Relationship Id="rId5" Target="../media/image39.png" Type="http://schemas.openxmlformats.org/officeDocument/2006/relationships/image"/><Relationship Id="rId4" Target="../media/image38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 ?><Relationships xmlns="http://schemas.openxmlformats.org/package/2006/relationships"><Relationship Id="rId3" Target="../media/image46.jpeg" Type="http://schemas.openxmlformats.org/officeDocument/2006/relationships/image"/><Relationship Id="rId2" Target="../media/image4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48.jpeg" Type="http://schemas.openxmlformats.org/officeDocument/2006/relationships/image"/><Relationship Id="rId4" Target="../media/image47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2" Target="../media/image4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5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g" Type="http://schemas.openxmlformats.org/officeDocument/2006/relationships/image"/><Relationship Id="rId1" Target="../slideLayouts/slideLayout3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ua/search?q=%D0%BA%D0%B0%D1%80%D1%82%D0%B8%D0%BD%D0%BA%D0%B8+%D0%BA%D1%80%D0%BE%D1%82%D1%96%D0%B2+%D1%96%D0%B7+%D0%BC%D1%83%D0%BB%D1%8C%D1%82%D0%B8%D0%BA%D1%96%D0%B2&amp;tbm=isch&amp;tbo=u&amp;source=univ&amp;sa=X&amp;ved=0ahUKEwia6uv7xczKAhWm_HIKHcmDC7sQsAQIHA&amp;biw" TargetMode="External"/><Relationship Id="rId2" Type="http://schemas.openxmlformats.org/officeDocument/2006/relationships/hyperlink" Target="http://www.eduwiki.uran.net.ua/wiki/index.php?title=&#1071;_&#1110;_&#1059;&#1082;&#1088;&#1072;&#1111;&#1085;&#1072;._&#1055;&#1088;&#1080;&#1088;&#1086;&#1076;&#1086;&#1079;&#1085;&#1072;&#1074;&#1089;&#1090;&#1074;&#1086;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8" Target="../media/image15.jpeg" Type="http://schemas.openxmlformats.org/officeDocument/2006/relationships/image"/><Relationship Id="rId3" Target="../media/image10.png" Type="http://schemas.openxmlformats.org/officeDocument/2006/relationships/image"/><Relationship Id="rId7" Target="../media/image14.jpeg" Type="http://schemas.openxmlformats.org/officeDocument/2006/relationships/image"/><Relationship Id="rId2" Target="../media/image9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3.png" Type="http://schemas.openxmlformats.org/officeDocument/2006/relationships/image"/><Relationship Id="rId5" Target="../media/image12.pn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 корисних копалин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Гирявенко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Олена Іванівна</a:t>
            </a:r>
          </a:p>
          <a:p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початкових класів</a:t>
            </a:r>
          </a:p>
          <a:p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Коврайський НВК</a:t>
            </a:r>
          </a:p>
          <a:p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імені Г.С.Сковороди</a:t>
            </a:r>
          </a:p>
          <a:p>
            <a:endParaRPr lang="en-US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 вугілля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898" y="3242929"/>
            <a:ext cx="1169987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705" y="2347136"/>
            <a:ext cx="1225550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459" y="1300163"/>
            <a:ext cx="1798637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75" y="1360507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885" y="3571569"/>
            <a:ext cx="4049955" cy="2750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884" y="5108755"/>
            <a:ext cx="1484866" cy="15875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263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Нафта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uk-UA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61454" y="1600200"/>
            <a:ext cx="3225345" cy="4525963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Масляниста густа рідина темного кольору з різким запахом.</a:t>
            </a:r>
            <a:endParaRPr lang="uk-UA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Сєрий\Downloads\3835868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85" y="1749245"/>
            <a:ext cx="4401669" cy="3116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98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Використання нафти</a:t>
            </a:r>
            <a:endParaRPr lang="uk-UA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547" y="3887115"/>
            <a:ext cx="1798637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130" y="1120646"/>
            <a:ext cx="2652713" cy="3468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88" y="1443835"/>
            <a:ext cx="3883025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190" y="4289075"/>
            <a:ext cx="2438400" cy="157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144" y="3953052"/>
            <a:ext cx="768350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738" y="5116284"/>
            <a:ext cx="1634791" cy="1634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54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Природний газ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88231" y="1600200"/>
            <a:ext cx="3198570" cy="4525963"/>
          </a:xfrm>
        </p:spPr>
        <p:txBody>
          <a:bodyPr/>
          <a:lstStyle/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Безбарвний, легкий, горючий;</a:t>
            </a:r>
          </a:p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Виділяє багато тепла.  </a:t>
            </a:r>
            <a:endParaRPr lang="uk-UA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935" y="4192524"/>
            <a:ext cx="3138245" cy="21816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85" y="1347776"/>
            <a:ext cx="4504371" cy="299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1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 природного газу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792" y="1310013"/>
            <a:ext cx="1231900" cy="409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299" y="4285155"/>
            <a:ext cx="2266449" cy="2423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905" y="1443835"/>
            <a:ext cx="3316887" cy="209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5" y="1443835"/>
            <a:ext cx="3325111" cy="2735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705" y="3734410"/>
            <a:ext cx="2315677" cy="1852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94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Будівельні корисні копалини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Сєрий\Downloads\img-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43" y="1291131"/>
            <a:ext cx="2903127" cy="1935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єрий\Downloads\gli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115" y="1291131"/>
            <a:ext cx="2811047" cy="198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єрий\Downloads\112_100b6535_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015" y="3891328"/>
            <a:ext cx="2842911" cy="213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Сєрий\Downloads\granit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820" y="3814974"/>
            <a:ext cx="3652279" cy="22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4328" y="3226549"/>
            <a:ext cx="1679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ісок</a:t>
            </a:r>
            <a:endParaRPr lang="uk-UA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32328" y="3226549"/>
            <a:ext cx="1527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Глина</a:t>
            </a:r>
            <a:endParaRPr lang="uk-UA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5434" y="6061190"/>
            <a:ext cx="1527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Граніт</a:t>
            </a:r>
            <a:endParaRPr lang="uk-UA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33945" y="6041077"/>
            <a:ext cx="1527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Щебінь</a:t>
            </a:r>
            <a:endParaRPr lang="uk-UA" sz="2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77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222196"/>
            <a:ext cx="8229600" cy="2290574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Бережіть корисні копалини!</a:t>
            </a:r>
            <a:br>
              <a:rPr lang="uk-UA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8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Запаси їх швидко вичерпуються !</a:t>
            </a:r>
            <a:endParaRPr lang="uk-UA" sz="48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360" y="4286562"/>
            <a:ext cx="3206805" cy="240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9343"/>
            <a:ext cx="2069689" cy="1844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935" y="2442196"/>
            <a:ext cx="2971286" cy="1873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141" y="2656216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2839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 себе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виплавляють із руд?</a:t>
            </a:r>
          </a:p>
          <a:p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видобувають руди?</a:t>
            </a:r>
          </a:p>
          <a:p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Назви горючі корисні копалини?</a:t>
            </a:r>
          </a:p>
          <a:p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ти знаєш будівельні корисні копалини?</a:t>
            </a:r>
          </a:p>
          <a:p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виготовляють із піску?</a:t>
            </a:r>
            <a:endParaRPr lang="uk-UA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655" y="4192525"/>
            <a:ext cx="2443280" cy="2443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423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Кросворд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854" name="Таблица 58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860111"/>
              </p:ext>
            </p:extLst>
          </p:nvPr>
        </p:nvGraphicFramePr>
        <p:xfrm>
          <a:off x="1670605" y="1443835"/>
          <a:ext cx="5650639" cy="3996685"/>
        </p:xfrm>
        <a:graphic>
          <a:graphicData uri="http://schemas.openxmlformats.org/drawingml/2006/table">
            <a:tbl>
              <a:tblPr firstRow="1" firstCol="1" bandRow="1"/>
              <a:tblGrid>
                <a:gridCol w="632945"/>
                <a:gridCol w="627441"/>
                <a:gridCol w="627441"/>
                <a:gridCol w="627441"/>
                <a:gridCol w="627441"/>
                <a:gridCol w="627441"/>
                <a:gridCol w="627441"/>
                <a:gridCol w="627441"/>
                <a:gridCol w="625607"/>
              </a:tblGrid>
              <a:tr h="799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uk-UA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99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uk-UA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337"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Ф</a:t>
                      </a:r>
                      <a:endParaRPr lang="uk-UA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799337">
                <a:tc gridSpan="2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uk-UA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93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36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uk-UA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553" y="4803345"/>
            <a:ext cx="2137870" cy="2137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92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1749245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uk-UA" sz="60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720" y="2820562"/>
            <a:ext cx="4886560" cy="3409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402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12490" y="222195"/>
            <a:ext cx="6710784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 себе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17900" y="1443835"/>
            <a:ext cx="6710784" cy="427574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є способи видобутку корисних копалин?</a:t>
            </a:r>
          </a:p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видобувають нафту і газ?</a:t>
            </a:r>
          </a:p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 таке гірські породи?</a:t>
            </a:r>
          </a:p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є стани гірських порід?</a:t>
            </a:r>
            <a:endParaRPr lang="en-US" sz="36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5" y="4497935"/>
            <a:ext cx="2650298" cy="1985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використаних джерел: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38426"/>
            <a:ext cx="8229600" cy="534467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1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Література</a:t>
            </a:r>
            <a:r>
              <a:rPr lang="uk-UA" sz="1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1.Гільберг Т.Г., Сак Т.В. Природознавство, 3 клас: Київ, «Генеза», 2015. - с.48 - 52.</a:t>
            </a:r>
            <a:endParaRPr lang="ru-RU" sz="1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2.Будна Н.О. Природознавство: конспекти уроків: 3 клас:, до підручника Гільберг Т.Г., Сак Т.В. - Тернопіль: Навчальна книга - Богдан, 2014. — с.59 - 62.</a:t>
            </a:r>
            <a:endParaRPr lang="ru-RU" sz="1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3.Велика дитяча ілюстрована енциклопедія, /авт.-уклад. Брокгаус/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переклад Запорожець М., Кобзар Ю., том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</a:t>
            </a:r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Харків, Клуб сімейного дозвілля. </a:t>
            </a:r>
            <a:r>
              <a:rPr lang="ru-RU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2015. </a:t>
            </a:r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uk-UA" sz="14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с.97.</a:t>
            </a:r>
            <a:endParaRPr lang="ru-RU" sz="1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4.Будна Н.О., Гладюк Т.В., Гладюк М.М. Природознавство. Робочий зошит. З клас. — Тернопіль : Навчальна книга — Богдан, 2014.</a:t>
            </a:r>
            <a:endParaRPr lang="ru-RU" sz="1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5.Будна Н.О., Гладюк Т.В., Гладюк М.М. Природознавство в таблицях. З клас. — Тернопіль : Навчальна книга — Богдан, 2014.</a:t>
            </a:r>
            <a:endParaRPr lang="ru-RU" sz="1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Інноваційні технології навчання в початковій школі / Автори-упорядники : В.П. Телячук, О.В. Лесіна. — X.: Вид. група «Основа»: «Тріада», 2007, —</a:t>
            </a:r>
            <a:endParaRPr lang="ru-RU" sz="1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 с. — (Серія «Педагогічні інновації. Майстерня».)</a:t>
            </a:r>
            <a:endParaRPr lang="ru-RU" sz="1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7.Навчальні програми для загальноосвітніх навчальних закладів 1 – 4 класи (зі змінами) / Відповідальний за випуск: А.В. Лотоцький. – Тернопіль «Мандрівець», 2015, 185 ст.</a:t>
            </a:r>
            <a:endParaRPr lang="ru-RU" sz="14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Інтернет-ресурси:</a:t>
            </a:r>
            <a:endParaRPr lang="ru-RU" sz="1800" b="1" u="sng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r>
              <a:rPr lang="ru-RU" sz="1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eduwiki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uran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net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ua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wiki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index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php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?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title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=</a:t>
            </a:r>
            <a:r>
              <a:rPr lang="uk-UA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Я_і_Україна._Природознавство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#.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6.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1.96.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BA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2.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1.96_.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1.82.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0_.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BA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BE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1.80.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8.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1.81.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1.96_.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BF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BE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1.81.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8.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0.</a:t>
            </a:r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</a:t>
            </a:r>
            <a:endParaRPr lang="ru-RU" sz="14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google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com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ua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search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?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q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=</a:t>
            </a:r>
            <a:r>
              <a:rPr lang="uk-UA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картинки+кротів+із+мультиків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&amp;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tbm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=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isch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&amp;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tbo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=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u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&amp;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source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=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univ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&amp;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sa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=</a:t>
            </a:r>
            <a:r>
              <a:rPr lang="ru-RU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X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&amp;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ved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=0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ahUKEwia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6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uv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7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xczKAhWm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_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HIKHcmDC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7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sQsAQIHA</a:t>
            </a:r>
            <a:r>
              <a:rPr lang="uk-UA" sz="14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&amp;</a:t>
            </a:r>
            <a:r>
              <a:rPr lang="ru-RU" sz="14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biw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03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Групи корисних копалин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1425" y="1709288"/>
            <a:ext cx="1985165" cy="6108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Рудні </a:t>
            </a:r>
            <a:endParaRPr lang="uk-UA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24704" y="1709288"/>
            <a:ext cx="1985165" cy="6108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Нерудні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099050" y="3888487"/>
            <a:ext cx="1985165" cy="4581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будівельні</a:t>
            </a:r>
            <a:endParaRPr lang="uk-UA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503065" y="3887115"/>
            <a:ext cx="1985165" cy="4581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горючі</a:t>
            </a:r>
            <a:endParaRPr lang="uk-UA" sz="2000" b="1" dirty="0"/>
          </a:p>
        </p:txBody>
      </p:sp>
      <p:cxnSp>
        <p:nvCxnSpPr>
          <p:cNvPr id="19" name="Прямая со стрелкой 18"/>
          <p:cNvCxnSpPr>
            <a:stCxn id="6" idx="2"/>
            <a:endCxn id="17" idx="0"/>
          </p:cNvCxnSpPr>
          <p:nvPr/>
        </p:nvCxnSpPr>
        <p:spPr>
          <a:xfrm flipH="1">
            <a:off x="4495648" y="2320108"/>
            <a:ext cx="1221639" cy="1567007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6" idx="2"/>
            <a:endCxn id="16" idx="0"/>
          </p:cNvCxnSpPr>
          <p:nvPr/>
        </p:nvCxnSpPr>
        <p:spPr>
          <a:xfrm>
            <a:off x="5717287" y="2320108"/>
            <a:ext cx="1374346" cy="1568379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41" y="3276295"/>
            <a:ext cx="1832460" cy="2988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060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Рудні корисні копалини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964" y="159654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опалини, з яких одержують метали, називаються</a:t>
            </a:r>
          </a:p>
          <a:p>
            <a:pPr marL="0" indent="0" algn="ctr">
              <a:buNone/>
            </a:pPr>
            <a:r>
              <a:rPr lang="uk-UA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удними. </a:t>
            </a:r>
          </a:p>
          <a:p>
            <a:pPr marL="0" indent="0" algn="ctr">
              <a:buNone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Вони складаються з:</a:t>
            </a:r>
          </a:p>
          <a:p>
            <a:pPr algn="ctr"/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еталу;</a:t>
            </a:r>
          </a:p>
          <a:p>
            <a:pPr algn="ctr"/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ізних домішок</a:t>
            </a:r>
            <a:endParaRPr lang="uk-UA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230" y="4650640"/>
            <a:ext cx="2933700" cy="1562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3580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Залізна руда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820" y="1600200"/>
            <a:ext cx="3503980" cy="4525963"/>
          </a:xfrm>
        </p:spPr>
        <p:txBody>
          <a:bodyPr/>
          <a:lstStyle/>
          <a:p>
            <a:r>
              <a:rPr lang="uk-UA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ервоного або бурого кольору, важке і тверде каміння;</a:t>
            </a:r>
          </a:p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Виготовляють цвяхи, труби, автомобілі, дроти   і т. д.</a:t>
            </a:r>
            <a:endParaRPr lang="uk-UA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94" y="1443835"/>
            <a:ext cx="3817625" cy="3682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805" y="4803345"/>
            <a:ext cx="1555306" cy="1985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701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670" y="374901"/>
            <a:ext cx="8085130" cy="57512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Метали добувають із руд металів.</a:t>
            </a:r>
          </a:p>
          <a:p>
            <a:pPr marL="0" indent="0" algn="ctr">
              <a:buNone/>
            </a:pPr>
            <a:r>
              <a:rPr lang="uk-UA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Руду добувають у </a:t>
            </a:r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єрах.</a:t>
            </a:r>
            <a:endParaRPr lang="uk-UA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755" y="3272235"/>
            <a:ext cx="2268537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75" y="3778943"/>
            <a:ext cx="3219450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880" y="3662425"/>
            <a:ext cx="1755105" cy="263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32" y="1779856"/>
            <a:ext cx="2117717" cy="1775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596" y="1740168"/>
            <a:ext cx="215741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423" y="1779856"/>
            <a:ext cx="2176463" cy="144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88" y="2319942"/>
            <a:ext cx="1602174" cy="1459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708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Горючі корисні копалини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Корисні копалини, які під час горіння виділяють тепло.</a:t>
            </a:r>
            <a:endParaRPr lang="uk-UA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425" y="2818180"/>
            <a:ext cx="4880460" cy="3660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18" y="2818180"/>
            <a:ext cx="2291143" cy="16072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190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Торф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uk-UA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4705" y="1600200"/>
            <a:ext cx="3962095" cy="4525963"/>
          </a:xfrm>
        </p:spPr>
        <p:txBody>
          <a:bodyPr/>
          <a:lstStyle/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Коричневого кольору, м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який, крихкий;</a:t>
            </a:r>
          </a:p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Використовують як паливо для будинків, добриво для полів.</a:t>
            </a:r>
            <a:endParaRPr lang="uk-UA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Сєрий\Desktop\Новая папка2\grunt_tor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716" y="1596540"/>
            <a:ext cx="3657953" cy="3206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95" y="4039819"/>
            <a:ext cx="3664920" cy="2661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120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Вугілля</a:t>
            </a:r>
            <a:endParaRPr lang="uk-UA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0934" y="1600200"/>
            <a:ext cx="3206806" cy="4525963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200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яне</a:t>
            </a:r>
            <a:r>
              <a:rPr lang="uk-UA" sz="32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вугілля щільне, має бурий або чорний колір.</a:t>
            </a:r>
          </a:p>
        </p:txBody>
      </p:sp>
      <p:pic>
        <p:nvPicPr>
          <p:cNvPr id="4098" name="Picture 2" descr="C:\Users\Сєрий\Desktop\Новая папка2\339986_78953_13328271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83" y="1443836"/>
            <a:ext cx="4165487" cy="2901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590" y="4345230"/>
            <a:ext cx="2595985" cy="2322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27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</TotalTime>
  <Words>596</Words>
  <Application>Microsoft Office PowerPoint</Application>
  <PresentationFormat>Экран (4:3)</PresentationFormat>
  <Paragraphs>103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Види корисних копалин</vt:lpstr>
      <vt:lpstr>Перевір себе</vt:lpstr>
      <vt:lpstr>Групи корисних копалин</vt:lpstr>
      <vt:lpstr>Рудні корисні копалини</vt:lpstr>
      <vt:lpstr>Залізна руда</vt:lpstr>
      <vt:lpstr>Презентация PowerPoint</vt:lpstr>
      <vt:lpstr>Горючі корисні копалини</vt:lpstr>
      <vt:lpstr>Торф </vt:lpstr>
      <vt:lpstr>Вугілля</vt:lpstr>
      <vt:lpstr>Використання вугілля</vt:lpstr>
      <vt:lpstr>Нафта </vt:lpstr>
      <vt:lpstr>Використання нафти</vt:lpstr>
      <vt:lpstr>Природний газ</vt:lpstr>
      <vt:lpstr>Використання природного газу</vt:lpstr>
      <vt:lpstr>Будівельні корисні копалини</vt:lpstr>
      <vt:lpstr>Бережіть корисні копалини! Запаси їх швидко вичерпуються !</vt:lpstr>
      <vt:lpstr>Перевір себе</vt:lpstr>
      <vt:lpstr>Кросворд</vt:lpstr>
      <vt:lpstr>Дякую за увагу!</vt:lpstr>
      <vt:lpstr>Список використаних джерел: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Victor</cp:lastModifiedBy>
  <cp:revision>60</cp:revision>
  <dcterms:created xsi:type="dcterms:W3CDTF">2013-08-21T19:17:07Z</dcterms:created>
  <dcterms:modified xsi:type="dcterms:W3CDTF">2016-09-12T05:58:56Z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1268382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D5.1.6</vt:lpwstr>
  </property>
</Properties>
</file>