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71" r:id="rId4"/>
    <p:sldId id="269" r:id="rId5"/>
    <p:sldId id="270" r:id="rId6"/>
    <p:sldId id="268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2" r:id="rId18"/>
    <p:sldId id="273" r:id="rId19"/>
    <p:sldId id="274" r:id="rId20"/>
    <p:sldId id="275" r:id="rId21"/>
    <p:sldId id="277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0A33CE-760A-45A0-B2D5-C00CDBE19B25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2F38C9-D36F-4910-A03A-5DDAAE6C417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7851648" cy="1828800"/>
          </a:xfrm>
        </p:spPr>
        <p:txBody>
          <a:bodyPr/>
          <a:lstStyle/>
          <a:p>
            <a:r>
              <a:rPr lang="ru-RU" dirty="0" err="1" smtClean="0"/>
              <a:t>Земноводн</a:t>
            </a:r>
            <a:r>
              <a:rPr lang="uk-UA" dirty="0" smtClean="0"/>
              <a:t>і або </a:t>
            </a:r>
            <a:r>
              <a:rPr lang="uk-UA" dirty="0" smtClean="0"/>
              <a:t>Амфібії </a:t>
            </a:r>
            <a:r>
              <a:rPr lang="uk-UA" dirty="0" smtClean="0"/>
              <a:t>України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4365104"/>
            <a:ext cx="4608184" cy="1752600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Учениці </a:t>
            </a:r>
            <a:r>
              <a:rPr lang="uk-UA" dirty="0" smtClean="0"/>
              <a:t>8-А </a:t>
            </a:r>
            <a:r>
              <a:rPr lang="uk-UA" dirty="0" smtClean="0"/>
              <a:t>класу</a:t>
            </a:r>
          </a:p>
          <a:p>
            <a:r>
              <a:rPr lang="uk-UA" dirty="0" smtClean="0"/>
              <a:t>Тульчинської </a:t>
            </a:r>
            <a:r>
              <a:rPr lang="uk-UA" dirty="0" err="1" smtClean="0"/>
              <a:t>СЗШ-інтернату</a:t>
            </a:r>
            <a:endParaRPr lang="uk-UA" dirty="0" smtClean="0"/>
          </a:p>
          <a:p>
            <a:r>
              <a:rPr lang="uk-UA" dirty="0" smtClean="0"/>
              <a:t>І-ІІІ </a:t>
            </a:r>
            <a:r>
              <a:rPr lang="uk-UA" dirty="0" smtClean="0"/>
              <a:t>ступенів - </a:t>
            </a:r>
            <a:r>
              <a:rPr lang="uk-UA" dirty="0" smtClean="0"/>
              <a:t>ліцею</a:t>
            </a:r>
          </a:p>
          <a:p>
            <a:r>
              <a:rPr lang="uk-UA" dirty="0" err="1" smtClean="0"/>
              <a:t>Медведенко</a:t>
            </a:r>
            <a:r>
              <a:rPr lang="uk-UA" dirty="0" smtClean="0"/>
              <a:t>  Анни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824814" cy="250033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Р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опуха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зелена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—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вид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що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входять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до роду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ропуха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,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ропух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ряду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безхвостих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en-US" sz="3200" dirty="0" smtClean="0">
                <a:solidFill>
                  <a:schemeClr val="bg1"/>
                </a:solidFill>
              </a:rPr>
              <a:t>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026" name="Picture 2" descr="Земноводні Украї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357562"/>
            <a:ext cx="3357586" cy="30993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Кумка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червоночерева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—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вид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роду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кумок,родини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круглоязикових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ряду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безхвостих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9458" name="Picture 2" descr="Земноводні Украї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357562"/>
            <a:ext cx="3929090" cy="3297140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Саламандра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плямиста</a:t>
            </a:r>
            <a:r>
              <a:rPr lang="en-US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—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земноводна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тварина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роду саламандра ,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справжніх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саламандр ряду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хвостатих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.З 14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підвидів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цього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виду,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що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водяться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в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Європі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Україні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живуть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саламандри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підвиду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uk-UA" sz="24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Salamandra</a:t>
            </a:r>
            <a:r>
              <a:rPr lang="uk-UA" sz="24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20482" name="Picture 2" descr="Земноводні Украї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928934"/>
            <a:ext cx="4024323" cy="3714761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Тритон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альпійський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— 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вид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 За новою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класифікацією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цей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вид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є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представником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роду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мезотритон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,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справжніх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саламандр</a:t>
            </a:r>
            <a:r>
              <a:rPr lang="en-US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ряду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хвостатих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..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21506" name="Picture 2" descr="Земноводні Украї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3116"/>
            <a:ext cx="5262581" cy="485776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Тритон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гребенястий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—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вид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роду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тритонів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справжніх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саламандр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ряду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хвостатих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22530" name="Picture 2" descr="Земноводні Украї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714752"/>
            <a:ext cx="3095629" cy="285750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533400"/>
            <a:ext cx="7715304" cy="325564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Т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ритон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звичайний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—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найбільш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поширений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в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ид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тритонів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 За новою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класифікацією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цей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вид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відносять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до роду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малих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тритонів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справжніх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саламандр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ряду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хвостатих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23554" name="Picture 2" descr="Земноводні Украї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176062"/>
            <a:ext cx="5072098" cy="468193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533400"/>
            <a:ext cx="7572428" cy="303961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Тритон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карпатський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—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вид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 За новою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класифікацією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цей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вид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відносять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до роду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малих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тритонів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справжніх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саламандр ряду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хвостатих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24578" name="Picture 2" descr="Земноводні Украї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637661"/>
            <a:ext cx="4572032" cy="422033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ownloads\призинтація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38"/>
            <a:ext cx="9144000" cy="6852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wnloads\призинтація\img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69"/>
            <a:ext cx="9144000" cy="6852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ownloads\призинтація\img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69"/>
            <a:ext cx="9144000" cy="6852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-1179512"/>
            <a:ext cx="6634420" cy="3857652"/>
          </a:xfrm>
        </p:spPr>
        <p:txBody>
          <a:bodyPr>
            <a:noAutofit/>
          </a:bodyPr>
          <a:lstStyle/>
          <a:p>
            <a:pPr algn="ctr"/>
            <a:r>
              <a:rPr dirty="0" lang="vi-VN" smtClean="0" sz="2800">
                <a:solidFill>
                  <a:schemeClr val="tx1"/>
                </a:solidFill>
              </a:rPr>
              <a:t>Земноводні або амфібії</a:t>
            </a:r>
            <a:r>
              <a:rPr dirty="0" lang="en-US" smtClean="0" sz="2800">
                <a:solidFill>
                  <a:schemeClr val="tx1"/>
                </a:solidFill>
              </a:rPr>
              <a:t> — </a:t>
            </a:r>
            <a:r>
              <a:rPr dirty="0" lang="vi-VN" smtClean="0" sz="2800">
                <a:solidFill>
                  <a:schemeClr val="tx1"/>
                </a:solidFill>
              </a:rPr>
              <a:t>найменший за кількістю видів (3-4 тисячі) клас наземних хребетних</a:t>
            </a:r>
            <a:r>
              <a:rPr dirty="0" lang="en-US" smtClean="0" sz="2800">
                <a:solidFill>
                  <a:schemeClr val="tx1"/>
                </a:solidFill>
              </a:rPr>
              <a:t>. </a:t>
            </a:r>
            <a:r>
              <a:rPr dirty="0" lang="vi-VN" smtClean="0" sz="2800">
                <a:solidFill>
                  <a:schemeClr val="tx1"/>
                </a:solidFill>
              </a:rPr>
              <a:t>В Україні мешкає 20 видів.</a:t>
            </a:r>
            <a:br>
              <a:rPr dirty="0" lang="vi-VN" smtClean="0" sz="2800">
                <a:solidFill>
                  <a:schemeClr val="tx1"/>
                </a:solidFill>
              </a:rPr>
            </a:br>
            <a:r>
              <a:rPr dirty="0" lang="vi-VN" smtClean="0" sz="2000">
                <a:solidFill>
                  <a:schemeClr val="tx1"/>
                </a:solidFill>
              </a:rPr>
              <a:t/>
            </a:r>
            <a:br>
              <a:rPr dirty="0" lang="vi-VN" smtClean="0" sz="2000">
                <a:solidFill>
                  <a:schemeClr val="tx1"/>
                </a:solidFill>
              </a:rPr>
            </a:br>
            <a:r>
              <a:rPr dirty="0" lang="vi-VN" smtClean="0" sz="2000">
                <a:solidFill>
                  <a:schemeClr val="tx1"/>
                </a:solidFill>
              </a:rPr>
              <a:t>.</a:t>
            </a:r>
            <a:endParaRPr dirty="0" lang="ru-RU" sz="200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/>
        </p:nvSpPr>
        <p:spPr>
          <a:xfrm>
            <a:off x="4139952" y="3320988"/>
            <a:ext cx="4104456" cy="3204356"/>
          </a:xfrm>
          <a:prstGeom prst="rect">
            <a:avLst/>
          </a:prstGeom>
        </p:spPr>
        <p:txBody>
          <a:bodyPr lIns="0" rIns="18288" vert="horz">
            <a:normAutofit/>
          </a:bodyPr>
          <a:lstStyle>
            <a:lvl1pPr algn="r" eaLnBrk="1" hangingPunct="1" indent="0" latinLnBrk="0" marL="0" marR="45720" rtl="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ern="1200" kumimoji="0"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ctr" eaLnBrk="1" hangingPunct="1" indent="0" latinLnBrk="0" marL="457200" rtl="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ern="1200" kumimoji="0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ctr" eaLnBrk="1" hangingPunct="1" indent="0" latinLnBrk="0" marL="914400" rtl="0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ern="1200" kumimoji="0"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ctr" eaLnBrk="1" hangingPunct="1" indent="0" latinLnBrk="0" marL="1371600" rtl="0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ern="1200" kumimoji="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ctr" eaLnBrk="1" hangingPunct="1" indent="0" latinLnBrk="0" marL="1828800" rtl="0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ern="1200" kumimoji="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ctr" eaLnBrk="1" hangingPunct="1" indent="0" latinLnBrk="0" marL="2286000" rtl="0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ern="1200" kumimoji="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ctr" eaLnBrk="1" hangingPunct="1" indent="0" latinLnBrk="0" marL="2743200" rtl="0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baseline="0" kern="1200" kumimoji="0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ctr" eaLnBrk="1" hangingPunct="1" indent="0" latinLnBrk="0" marL="3200400" rtl="0">
              <a:spcBef>
                <a:spcPct val="20000"/>
              </a:spcBef>
              <a:buClr>
                <a:schemeClr val="tx2"/>
              </a:buClr>
              <a:buNone/>
              <a:defRPr kern="1200" kumimoji="0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ctr" eaLnBrk="1" hangingPunct="1" indent="0" latinLnBrk="0" marL="3657600" rtl="0">
              <a:spcBef>
                <a:spcPct val="20000"/>
              </a:spcBef>
              <a:buClr>
                <a:schemeClr val="tx2"/>
              </a:buClr>
              <a:buFontTx/>
              <a:buNone/>
              <a:defRPr baseline="0" kern="1200" kumimoji="0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dirty="0" lang="ru-RU" sz="80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одзаголовок 2"/>
          <p:cNvSpPr>
            <a:spLocks noGrp="1"/>
          </p:cNvSpPr>
          <p:nvPr/>
        </p:nvSpPr>
        <p:spPr>
          <a:xfrm>
            <a:off x="4139952" y="3320988"/>
            <a:ext cx="864096" cy="216024"/>
          </a:xfrm>
          <a:prstGeom prst="rect">
            <a:avLst/>
          </a:prstGeom>
        </p:spPr>
        <p:txBody>
          <a:bodyPr lIns="0" rIns="18288" vert="horz">
            <a:normAutofit/>
          </a:bodyPr>
          <a:lstStyle>
            <a:lvl1pPr algn="r" eaLnBrk="1" hangingPunct="1" indent="0" latinLnBrk="0" marL="0" marR="45720" rtl="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ern="1200" kumimoji="0"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ctr" eaLnBrk="1" hangingPunct="1" indent="0" latinLnBrk="0" marL="457200" rtl="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ern="1200" kumimoji="0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ctr" eaLnBrk="1" hangingPunct="1" indent="0" latinLnBrk="0" marL="914400" rtl="0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ern="1200" kumimoji="0"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ctr" eaLnBrk="1" hangingPunct="1" indent="0" latinLnBrk="0" marL="1371600" rtl="0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ern="1200" kumimoji="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ctr" eaLnBrk="1" hangingPunct="1" indent="0" latinLnBrk="0" marL="1828800" rtl="0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ern="1200" kumimoji="0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ctr" eaLnBrk="1" hangingPunct="1" indent="0" latinLnBrk="0" marL="2286000" rtl="0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ern="1200" kumimoji="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ctr" eaLnBrk="1" hangingPunct="1" indent="0" latinLnBrk="0" marL="2743200" rtl="0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baseline="0" kern="1200" kumimoji="0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ctr" eaLnBrk="1" hangingPunct="1" indent="0" latinLnBrk="0" marL="3200400" rtl="0">
              <a:spcBef>
                <a:spcPct val="20000"/>
              </a:spcBef>
              <a:buClr>
                <a:schemeClr val="tx2"/>
              </a:buClr>
              <a:buNone/>
              <a:defRPr kern="1200" kumimoji="0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ctr" eaLnBrk="1" hangingPunct="1" indent="0" latinLnBrk="0" marL="3657600" rtl="0">
              <a:spcBef>
                <a:spcPct val="20000"/>
              </a:spcBef>
              <a:buClr>
                <a:schemeClr val="tx2"/>
              </a:buClr>
              <a:buFontTx/>
              <a:buNone/>
              <a:defRPr baseline="0" kern="1200" kumimoji="0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dirty="0" lang="ru-RU" sz="80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descr="C:\Users\Admin\Downloads\призинтація\img1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99" r="101"/>
          <a:stretch>
            <a:fillRect/>
          </a:stretch>
        </p:blipFill>
        <p:spPr bwMode="auto">
          <a:xfrm>
            <a:off x="2267744" y="2420888"/>
            <a:ext cx="4392488" cy="350100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ownloads\призинтація\img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69"/>
            <a:ext cx="9144000" cy="6852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ages.myshared.ru/1134824/slide_17.jpg" id="8196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dirty="0" smtClean="0"/>
              <a:t>ДЯКУЄМО ЗА УВАГУ</a:t>
            </a:r>
            <a:r>
              <a:rPr lang="uk-UA" dirty="0" smtClean="0"/>
              <a:t>!!!</a:t>
            </a:r>
            <a:endParaRPr lang="ru-RU" dirty="0"/>
          </a:p>
        </p:txBody>
      </p:sp>
      <p:pic>
        <p:nvPicPr>
          <p:cNvPr id="9218" name="Picture 2" descr="http://womencenterck.org.ua/wp-content/uploads/2015/02/2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852936"/>
            <a:ext cx="3481561" cy="3645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857232"/>
            <a:ext cx="85725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 smtClean="0">
                <a:solidFill>
                  <a:schemeClr val="tx1"/>
                </a:solidFill>
              </a:rPr>
              <a:t>Це перші наземні хребетні, котрі зберігають тісний зв'язок з водяним середовищем. Розмножуються у воді (у частини видів, зокрема, у поширеної в Карпатах саламандри, </a:t>
            </a:r>
            <a:r>
              <a:rPr lang="vi-VN" sz="3200" dirty="0" smtClean="0">
                <a:solidFill>
                  <a:schemeClr val="tx1"/>
                </a:solidFill>
              </a:rPr>
              <a:t>відом</a:t>
            </a:r>
            <a:r>
              <a:rPr lang="uk-UA" sz="3200" dirty="0" smtClean="0">
                <a:solidFill>
                  <a:schemeClr val="tx1"/>
                </a:solidFill>
              </a:rPr>
              <a:t>о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vi-VN" sz="3200" dirty="0" smtClean="0">
                <a:solidFill>
                  <a:schemeClr val="tx1"/>
                </a:solidFill>
              </a:rPr>
              <a:t>яйцеживородіння). У процесі індивідуального розвитку земноводні проходять стадію водної личинки, що дихає зябрами. У дорослих, окрім легень, у якості додаткового органу дихання використовується шкіра, вкрита слизом, що також засвідчує їхній тісний зв'язок з вологими біотопами</a:t>
            </a:r>
            <a:endParaRPr lang="ru-RU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8072494" cy="6215106"/>
          </a:xfrm>
        </p:spPr>
        <p:txBody>
          <a:bodyPr>
            <a:noAutofit/>
          </a:bodyPr>
          <a:lstStyle/>
          <a:p>
            <a:pPr algn="just"/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Всі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земноводні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проходять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стадію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метаморфозу,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тобто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процес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перетворення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водної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личинки на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дорослу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наземну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тварину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. Так само як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риби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і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рептилії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, вони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продовжують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рости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протягом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всього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життя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,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і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не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можуть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підтримувати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температуру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тіла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відмінною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від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температури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навколишнього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середовища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.</a:t>
            </a:r>
            <a:b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</a:b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</a:b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Земноводні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виникли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не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менше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300 млн.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років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тому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і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за час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існування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одержали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широке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поширення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—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місця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їхнього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мешкання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надзвичайно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різноманітні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,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діапазон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пристосування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до умов </a:t>
            </a:r>
            <a:r>
              <a:rPr lang="ru-RU" sz="2800" dirty="0" err="1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дуже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GCenturyOldStyleCyr" pitchFamily="34" charset="0"/>
              </a:rPr>
              <a:t> широкий.</a:t>
            </a:r>
            <a:endParaRPr lang="ru-RU" sz="2800" dirty="0">
              <a:solidFill>
                <a:schemeClr val="tx1">
                  <a:lumMod val="95000"/>
                </a:schemeClr>
              </a:solidFill>
              <a:latin typeface="AGCenturyOldStyleCyr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0" y="0"/>
            <a:ext cx="8753056" cy="350331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Сучасні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земноводні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групуються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у три ряди:</a:t>
            </a:r>
          </a:p>
          <a:p>
            <a:pPr algn="l">
              <a:buFont charset="0" pitchFamily="34" typeface="Arial"/>
              <a:buChar char="•"/>
            </a:pP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безногих</a:t>
            </a:r>
            <a:r>
              <a:rPr dirty="0" lang="uk-UA" smtClean="0" sz="3200">
                <a:solidFill>
                  <a:schemeClr val="tx1">
                    <a:lumMod val="85000"/>
                  </a:schemeClr>
                </a:solidFill>
              </a:rPr>
              <a:t>,</a:t>
            </a:r>
            <a:endParaRPr dirty="0" lang="en-US" smtClean="0" sz="3200">
              <a:solidFill>
                <a:schemeClr val="tx1">
                  <a:lumMod val="85000"/>
                </a:schemeClr>
              </a:solidFill>
            </a:endParaRPr>
          </a:p>
          <a:p>
            <a:pPr algn="l">
              <a:buFont charset="0" pitchFamily="34" typeface="Arial"/>
              <a:buChar char="•"/>
            </a:pP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хвостатих</a:t>
            </a:r>
            <a:r>
              <a:rPr dirty="0" lang="en-US" smtClean="0" sz="3200">
                <a:solidFill>
                  <a:schemeClr val="tx1">
                    <a:lumMod val="85000"/>
                  </a:schemeClr>
                </a:solidFill>
              </a:rPr>
              <a:t>,</a:t>
            </a:r>
          </a:p>
          <a:p>
            <a:pPr algn="l">
              <a:buFont charset="0" pitchFamily="34" typeface="Arial"/>
              <a:buChar char="•"/>
            </a:pP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безхвостих</a:t>
            </a:r>
            <a:r>
              <a:rPr dirty="0" lang="en-US" smtClean="0" sz="3200">
                <a:solidFill>
                  <a:schemeClr val="tx1">
                    <a:lumMod val="85000"/>
                  </a:schemeClr>
                </a:solidFill>
              </a:rPr>
              <a:t>.</a:t>
            </a:r>
          </a:p>
          <a:p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В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Україні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поширені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види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двох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останіх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груп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.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Найвідомішими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у нас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є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такі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види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, як тритон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звичайний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,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ропуха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сіра</a:t>
            </a:r>
            <a:r>
              <a:rPr dirty="0" lang="ru-RU" smtClean="0" sz="3200">
                <a:solidFill>
                  <a:schemeClr val="tx1">
                    <a:lumMod val="85000"/>
                  </a:schemeClr>
                </a:solidFill>
              </a:rPr>
              <a:t>, жаба </a:t>
            </a:r>
            <a:r>
              <a:rPr dirty="0" err="1" lang="ru-RU" smtClean="0" sz="3200">
                <a:solidFill>
                  <a:schemeClr val="tx1">
                    <a:lumMod val="85000"/>
                  </a:schemeClr>
                </a:solidFill>
              </a:rPr>
              <a:t>озерна</a:t>
            </a:r>
            <a:r>
              <a:rPr dirty="0" lang="ru-RU" smtClean="0"/>
              <a:t>.</a:t>
            </a:r>
            <a:endParaRPr dirty="0" lang="ru-RU"/>
          </a:p>
        </p:txBody>
      </p:sp>
      <p:pic>
        <p:nvPicPr>
          <p:cNvPr descr="C:\Users\Admin\Downloads\призинтація\slide_1.jpg" id="2050" name="Picture 2"/>
          <p:cNvPicPr>
            <a:picLocks noChangeArrowheads="1" noChangeAspect="1"/>
          </p:cNvPicPr>
          <p:nvPr/>
        </p:nvPicPr>
        <p:blipFill>
          <a:blip cstate="print" r:embed="rId2"/>
          <a:srcRect b="200"/>
          <a:stretch>
            <a:fillRect/>
          </a:stretch>
        </p:blipFill>
        <p:spPr bwMode="auto">
          <a:xfrm>
            <a:off x="2555776" y="3501008"/>
            <a:ext cx="4536504" cy="288032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5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8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3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24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5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6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1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32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3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4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9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40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41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42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357166"/>
            <a:ext cx="7851648" cy="284323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Часничниця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звичайна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— вид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що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входять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до роду 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часничниць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,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часничниць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ряду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безхвостих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br>
              <a:rPr lang="ru-RU" sz="2800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Земноводні Україн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928934"/>
            <a:ext cx="3778914" cy="3452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Жаба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гостроморда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— вид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що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входять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до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підроду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бурих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(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трав'яних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) жаб роду жаб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жаб'ячих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ряду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безхвостих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5" name="Рисунок 4" descr="Земноводні Україн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357562"/>
            <a:ext cx="350046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1214422"/>
            <a:ext cx="7923086" cy="257176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Жаба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їстівна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— вид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що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входять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до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підроду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зелених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(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водяних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) жаб, роду жаб,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жаб'ячих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ряду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безхвостих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.</a:t>
            </a:r>
            <a:b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6" name="Рисунок 5" descr="Земноводні Україн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071810"/>
            <a:ext cx="3619508" cy="3286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Ропуха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звичайна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— вид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,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що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входять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до роду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ропуха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родини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ропух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ряду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безхвостих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земноводних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5" name="Рисунок 4" descr="Земноводні Україн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214686"/>
            <a:ext cx="3786214" cy="3929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171</TotalTime>
  <Words>434</Words>
  <Application>Microsoft Office PowerPoint</Application>
  <PresentationFormat>Экран (4:3)</PresentationFormat>
  <Paragraphs>35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Земноводні або Амфібії України</vt:lpstr>
      <vt:lpstr>Земноводні або амфібії — найменший за кількістю видів (3-4 тисячі) клас наземних хребетних. В Україні мешкає 20 видів.  .</vt:lpstr>
      <vt:lpstr>Презентация PowerPoint</vt:lpstr>
      <vt:lpstr>Всі земноводні проходять стадію метаморфозу, тобто процес перетворення водної личинки на дорослу наземну тварину. Так само як риби і рептилії, вони продовжують рости протягом всього життя, і не можуть підтримувати температуру тіла відмінною від температури навколишнього середовища.  Земноводні виникли не менше 300 млн. років тому і за час існування одержали широке поширення — місця їхнього мешкання надзвичайно різноманітні, діапазон пристосування до умов дуже широкий.</vt:lpstr>
      <vt:lpstr>Презентация PowerPoint</vt:lpstr>
      <vt:lpstr>Часничниця звичайна — вид земноводних, що входять до роду  часничниць , родини часничниць  ряду безхвостих земноводних . </vt:lpstr>
      <vt:lpstr>Жаба гостроморда — вид земноводних, що входять до підроду бурих (трав'яних) жаб роду жаб родини жаб'ячих ряду безхвостих земноводних</vt:lpstr>
      <vt:lpstr>Жаба їстівна — вид земноводних, що входять до підроду зелених (водяних) жаб, роду жаб, родини жаб'ячих ряду безхвостих земноводних . </vt:lpstr>
      <vt:lpstr>Ропуха звичайна— вид земноводних, що входять до роду ропуха родини ропух ряду безхвостих земноводних</vt:lpstr>
      <vt:lpstr>Ропуха зелена — вид земноводних, що входять до роду ропуха ,родини ропух ряду безхвостих земноводних.</vt:lpstr>
      <vt:lpstr>Кумка червоночерева— вид земноводних роду кумок,родини круглоязикових ряду безхвостих земноводних.</vt:lpstr>
      <vt:lpstr>Саламандра плямиста— земноводна тварина роду саламандра ,родини справжніх саламандр ряду хвостатих земноводних .З 14 підвидів цього виду, що водяться в Європі, в Україні живуть саламандри підвиду  Salamandra.</vt:lpstr>
      <vt:lpstr>Тритон альпійський — вид земноводних. За новою класифікацією цей вид є представником роду мезотритон ,родини справжніх саламандр ряду хвостатих земноводних ..</vt:lpstr>
      <vt:lpstr>Тритон гребенястий — вид земноводних роду тритонів  родини справжніх саламандр  ряду хвостатих земноводних .</vt:lpstr>
      <vt:lpstr>Тритон звичайний— найбільш поширений вид роду тритонів. За новою класифікацією цей вид відносять до роду малих тритонів , родини справжніх саламандр ряду хвостатих земноводних .</vt:lpstr>
      <vt:lpstr>Тритон карпатський  — вид земноводних. За новою класифікацією цей вид відносять до роду малих тритонів , родини справжніх саламандр ряду хвостатих земноводних 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ДЯКУЄМО ЗА УВАГУ!!!</vt:lpstr>
    </vt:vector>
  </TitlesOfParts>
  <Company>WolfishLair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Земноводні України</dc:title>
  <dc:creator>User</dc:creator>
  <cp:lastModifiedBy>КоляН</cp:lastModifiedBy>
  <cp:revision>20</cp:revision>
  <dcterms:created xsi:type="dcterms:W3CDTF">2011-09-29T12:04:01Z</dcterms:created>
  <dcterms:modified xsi:type="dcterms:W3CDTF">2016-03-13T20:45:20Z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1009577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D5.1.6</vt:lpwstr>
  </property>
</Properties>
</file>