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17.11.2013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hdphoto2.wdp" Type="http://schemas.microsoft.com/office/2007/relationships/hdphoto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<Relationships xmlns="http://schemas.openxmlformats.org/package/2006/relationships"><Relationship Id="rId3" Target="../media/hdphoto1.wdp" Type="http://schemas.microsoft.com/office/2007/relationships/hdphoto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4.jpeg" Type="http://schemas.openxmlformats.org/officeDocument/2006/relationships/image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uk-UA" dirty="0" smtClean="0"/>
              <a:t>Урок-подорож  «Рекорди  України»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645024"/>
            <a:ext cx="8350696" cy="1199704"/>
          </a:xfrm>
        </p:spPr>
        <p:txBody>
          <a:bodyPr/>
          <a:lstStyle/>
          <a:p>
            <a:pPr algn="ctr"/>
            <a:r>
              <a:rPr lang="uk-UA" dirty="0" smtClean="0"/>
              <a:t>Розв’язування  вправ  на  раціональні  дроби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12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Водоспад  </a:t>
            </a:r>
            <a:r>
              <a:rPr lang="uk-UA" dirty="0" err="1" smtClean="0"/>
              <a:t>Учан-Су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9965"/>
            <a:ext cx="5040560" cy="3780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294" y="3284984"/>
            <a:ext cx="4762500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42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Объект 1"/>
              <p:cNvSpPr>
                <a:spLocks noGrp="1"/>
              </p:cNvSpPr>
              <p:nvPr>
                <p:ph idx="1"/>
              </p:nvPr>
            </p:nvSpPr>
            <p:spPr>
              <a:xfrm>
                <a:off x="539552" y="1628800"/>
                <a:ext cx="8229600" cy="2523736"/>
              </a:xfrm>
            </p:spPr>
            <p:txBody>
              <a:bodyPr/>
              <a:lstStyle/>
              <a:p>
                <a:r>
                  <a:rPr lang="uk-UA" dirty="0" smtClean="0"/>
                  <a:t>Розв’яжіть  задачу.</a:t>
                </a:r>
              </a:p>
              <a:p>
                <a:pPr marL="109728" indent="0">
                  <a:buNone/>
                </a:pPr>
                <a:r>
                  <a:rPr lang="uk-UA" dirty="0"/>
                  <a:t> </a:t>
                </a:r>
                <a:r>
                  <a:rPr lang="uk-UA" dirty="0" smtClean="0"/>
                  <a:t>      </a:t>
                </a:r>
                <a:r>
                  <a:rPr lang="uk-UA" dirty="0"/>
                  <a:t>Яке  число  слід  відняти  від  знаменника  дробу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i="1">
                            <a:latin typeface="Cambria Math"/>
                          </a:rPr>
                          <m:t>12</m:t>
                        </m:r>
                      </m:den>
                    </m:f>
                  </m:oMath>
                </a14:m>
                <a:r>
                  <a:rPr lang="uk-UA" dirty="0"/>
                  <a:t> ,  щоб  значення  дробу  збільшилось  на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i="1">
                            <a:latin typeface="Cambria Math"/>
                          </a:rPr>
                          <m:t>24</m:t>
                        </m:r>
                      </m:den>
                    </m:f>
                  </m:oMath>
                </a14:m>
                <a:r>
                  <a:rPr lang="uk-UA" dirty="0"/>
                  <a:t>?</a:t>
                </a:r>
                <a:endParaRPr lang="ru-RU" dirty="0"/>
              </a:p>
            </p:txBody>
          </p:sp>
        </mc:Choice>
        <mc:Fallback xmlns="">
          <p:sp>
            <p:nvSpPr>
              <p:cNvPr id="2" name="Объект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552" y="1628800"/>
                <a:ext cx="8229600" cy="2523736"/>
              </a:xfrm>
              <a:blipFill rotWithShape="1">
                <a:blip r:embed="rId2"/>
                <a:stretch>
                  <a:fillRect l="-74" t="-2174" r="-38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5.Найдовша  річка в межах України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66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Річка  Південний  Буг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07" y="1196752"/>
            <a:ext cx="4286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924944"/>
            <a:ext cx="5466184" cy="3662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306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619672" y="1340769"/>
            <a:ext cx="5554960" cy="2808312"/>
          </a:xfrm>
        </p:spPr>
        <p:txBody>
          <a:bodyPr/>
          <a:lstStyle/>
          <a:p>
            <a:pPr lvl="0"/>
            <a:r>
              <a:rPr lang="uk-UA" dirty="0"/>
              <a:t>Повторити  §§7-9.</a:t>
            </a:r>
            <a:endParaRPr lang="ru-RU" dirty="0"/>
          </a:p>
          <a:p>
            <a:pPr lvl="0"/>
            <a:r>
              <a:rPr lang="uk-UA" dirty="0"/>
              <a:t>Виконати  за  підручником  №№ 371,  378,  395</a:t>
            </a:r>
            <a:r>
              <a:rPr lang="uk-UA" baseline="30000" dirty="0"/>
              <a:t>*</a:t>
            </a:r>
            <a:r>
              <a:rPr lang="uk-UA" dirty="0"/>
              <a:t>.</a:t>
            </a:r>
            <a:endParaRPr lang="ru-RU" dirty="0"/>
          </a:p>
          <a:p>
            <a:pPr lvl="0"/>
            <a:r>
              <a:rPr lang="uk-UA" dirty="0"/>
              <a:t>Дізнатись  про  найдовший  каньйон  України</a:t>
            </a:r>
            <a:r>
              <a:rPr lang="uk-UA" baseline="30000" dirty="0" smtClean="0"/>
              <a:t>*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Домашнє  завдання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814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2132856"/>
            <a:ext cx="7355160" cy="3874435"/>
          </a:xfrm>
        </p:spPr>
        <p:txBody>
          <a:bodyPr/>
          <a:lstStyle/>
          <a:p>
            <a:r>
              <a:rPr lang="uk-UA" dirty="0" smtClean="0"/>
              <a:t>Що  треба  зробити,  щоб  поділити  один  дріб  на  другий?</a:t>
            </a:r>
          </a:p>
          <a:p>
            <a:r>
              <a:rPr lang="uk-UA" dirty="0" smtClean="0"/>
              <a:t>За  якої  умови  дріб  дорівнює  нулю?</a:t>
            </a:r>
          </a:p>
          <a:p>
            <a:r>
              <a:rPr lang="uk-UA" dirty="0" smtClean="0"/>
              <a:t>Як  розв’язують  рівняння  з  використанням  основної  властивості  пропорції?</a:t>
            </a:r>
          </a:p>
          <a:p>
            <a:r>
              <a:rPr lang="uk-UA" dirty="0" smtClean="0"/>
              <a:t>Що  означає  довести  тотожність?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Повторення  вивченого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42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Объект 1"/>
              <p:cNvSpPr>
                <a:spLocks noGrp="1"/>
              </p:cNvSpPr>
              <p:nvPr>
                <p:ph idx="1"/>
              </p:nvPr>
            </p:nvSpPr>
            <p:spPr>
              <a:xfrm>
                <a:off x="1691680" y="1484784"/>
                <a:ext cx="5842992" cy="4824536"/>
              </a:xfrm>
            </p:spPr>
            <p:txBody>
              <a:bodyPr>
                <a:normAutofit/>
              </a:bodyPr>
              <a:lstStyle/>
              <a:p>
                <a:r>
                  <a:rPr lang="uk-UA" dirty="0" smtClean="0"/>
                  <a:t>Виконайте  ділення:</a:t>
                </a:r>
              </a:p>
              <a:p>
                <a:r>
                  <a:rPr lang="ru-RU" sz="3200" dirty="0" smtClean="0"/>
                  <a:t>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3200" i="1">
                            <a:latin typeface="Cambria Math"/>
                          </a:rPr>
                          <m:t>3−</m:t>
                        </m:r>
                        <m:r>
                          <a:rPr lang="en-US" sz="3200" i="1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uk-UA" sz="3200" i="1">
                            <a:latin typeface="Cambria Math"/>
                          </a:rPr>
                          <m:t>3+</m:t>
                        </m:r>
                        <m:r>
                          <a:rPr lang="uk-UA" sz="3200" i="1">
                            <a:latin typeface="Cambria Math"/>
                          </a:rPr>
                          <m:t>𝑥</m:t>
                        </m:r>
                      </m:den>
                    </m:f>
                    <m:r>
                      <a:rPr lang="uk-UA" sz="3200" i="1">
                        <a:latin typeface="Cambria Math"/>
                      </a:rPr>
                      <m:t> :</m:t>
                    </m:r>
                    <m:d>
                      <m:dPr>
                        <m:ctrlPr>
                          <a:rPr lang="ru-RU" sz="3200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ru-RU" sz="32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uk-UA" sz="32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uk-UA" sz="32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uk-UA" sz="3200" i="1">
                            <a:latin typeface="Cambria Math"/>
                          </a:rPr>
                          <m:t>−9</m:t>
                        </m:r>
                      </m:e>
                    </m:d>
                  </m:oMath>
                </a14:m>
                <a:endParaRPr lang="ru-RU" sz="3200" dirty="0" smtClean="0"/>
              </a:p>
              <a:p>
                <a:pPr marL="109728" indent="0">
                  <a:buNone/>
                </a:pPr>
                <a:endParaRPr lang="ru-RU" sz="3200" dirty="0" smtClean="0"/>
              </a:p>
              <a:p>
                <a:r>
                  <a:rPr lang="uk-UA" sz="3200" dirty="0" smtClean="0"/>
                  <a:t>2)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/>
                      </a:rPr>
                      <m:t>2</m:t>
                    </m:r>
                    <m:r>
                      <a:rPr lang="en-US" sz="3200" i="1">
                        <a:latin typeface="Cambria Math"/>
                      </a:rPr>
                      <m:t>𝑎</m:t>
                    </m:r>
                    <m:sSup>
                      <m:sSupPr>
                        <m:ctrlPr>
                          <a:rPr lang="ru-RU" sz="32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sz="32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3200" i="1">
                        <a:latin typeface="Cambria Math"/>
                      </a:rPr>
                      <m:t> : </m:t>
                    </m:r>
                    <m:f>
                      <m:fPr>
                        <m:ctrlPr>
                          <a:rPr lang="ru-RU" sz="32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3200" i="1">
                            <a:latin typeface="Cambria Math"/>
                          </a:rPr>
                          <m:t>𝑎</m:t>
                        </m:r>
                        <m:sSup>
                          <m:sSupPr>
                            <m:ctrlPr>
                              <a:rPr lang="ru-RU" sz="32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latin typeface="Cambria Math"/>
                              </a:rPr>
                              <m:t>𝑐</m:t>
                            </m:r>
                          </m:e>
                          <m:sup>
                            <m:r>
                              <a:rPr lang="en-US" sz="32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3200" i="1">
                            <a:latin typeface="Cambria Math"/>
                          </a:rPr>
                          <m:t>3</m:t>
                        </m:r>
                        <m:r>
                          <a:rPr lang="en-US" sz="3200" i="1">
                            <a:latin typeface="Cambria Math"/>
                          </a:rPr>
                          <m:t>𝑎</m:t>
                        </m:r>
                        <m:r>
                          <a:rPr lang="en-US" sz="3200" i="1">
                            <a:latin typeface="Cambria Math"/>
                          </a:rPr>
                          <m:t>−</m:t>
                        </m:r>
                        <m:r>
                          <a:rPr lang="en-US" sz="3200" i="1">
                            <a:latin typeface="Cambria Math"/>
                          </a:rPr>
                          <m:t>𝑐</m:t>
                        </m:r>
                      </m:den>
                    </m:f>
                  </m:oMath>
                </a14:m>
                <a:endParaRPr lang="uk-UA" sz="3200" dirty="0" smtClean="0"/>
              </a:p>
              <a:p>
                <a:pPr marL="109728" indent="0">
                  <a:buNone/>
                </a:pPr>
                <a:endParaRPr lang="uk-UA" sz="3200" dirty="0" smtClean="0"/>
              </a:p>
              <a:p>
                <a:r>
                  <a:rPr lang="uk-UA" sz="3200" dirty="0" smtClean="0"/>
                  <a:t>3)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3200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ru-RU" sz="32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sz="3200" i="1">
                                <a:latin typeface="Cambria Math"/>
                              </a:rPr>
                              <m:t>5</m:t>
                            </m:r>
                          </m:sup>
                        </m:sSup>
                        <m:r>
                          <a:rPr lang="en-US" sz="3200" i="1">
                            <a:latin typeface="Cambria Math"/>
                          </a:rPr>
                          <m:t>−</m:t>
                        </m:r>
                        <m:r>
                          <a:rPr lang="en-US" sz="3200" i="1">
                            <a:latin typeface="Cambria Math"/>
                          </a:rPr>
                          <m:t>𝑎</m:t>
                        </m:r>
                      </m:e>
                    </m:d>
                    <m:r>
                      <a:rPr lang="uk-UA" sz="3200" i="1">
                        <a:latin typeface="Cambria Math"/>
                      </a:rPr>
                      <m:t> : </m:t>
                    </m:r>
                    <m:d>
                      <m:dPr>
                        <m:ctrlPr>
                          <a:rPr lang="ru-RU" sz="3200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ru-RU" sz="32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uk-UA" sz="3200" i="1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uk-UA" sz="32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uk-UA" sz="3200" i="1">
                            <a:latin typeface="Cambria Math"/>
                          </a:rPr>
                          <m:t>−1</m:t>
                        </m:r>
                      </m:e>
                    </m:d>
                  </m:oMath>
                </a14:m>
                <a:endParaRPr lang="ru-RU" sz="3200" dirty="0"/>
              </a:p>
            </p:txBody>
          </p:sp>
        </mc:Choice>
        <mc:Fallback xmlns="">
          <p:sp>
            <p:nvSpPr>
              <p:cNvPr id="2" name="Объект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91680" y="1484784"/>
                <a:ext cx="5842992" cy="4824536"/>
              </a:xfrm>
              <a:blipFill rotWithShape="1">
                <a:blip r:embed="rId2"/>
                <a:stretch>
                  <a:fillRect t="-11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1.Найвища  рівнина  України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216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dirty="0" lang="uk-UA" smtClean="0"/>
              <a:t>Хотинська  височина,  </a:t>
            </a:r>
            <a:r>
              <a:rPr dirty="0" err="1" lang="uk-UA" smtClean="0"/>
              <a:t>г.Берда</a:t>
            </a:r>
            <a:endParaRPr dirty="0" lang="ru-RU"/>
          </a:p>
        </p:txBody>
      </p:sp>
      <p:pic>
        <p:nvPicPr>
          <p:cNvPr id="1027" name="Picture 3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-55" r="30"/>
          <a:stretch/>
        </p:blipFill>
        <p:spPr bwMode="auto">
          <a:xfrm>
            <a:off x="4572000" y="3382709"/>
            <a:ext cx="4301503" cy="3196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5064224" cy="338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8419243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Объект 1"/>
              <p:cNvSpPr>
                <a:spLocks noGrp="1"/>
              </p:cNvSpPr>
              <p:nvPr>
                <p:ph idx="1"/>
              </p:nvPr>
            </p:nvSpPr>
            <p:spPr>
              <a:xfrm>
                <a:off x="1691680" y="1484785"/>
                <a:ext cx="5266928" cy="3744416"/>
              </a:xfrm>
            </p:spPr>
            <p:txBody>
              <a:bodyPr/>
              <a:lstStyle/>
              <a:p>
                <a:r>
                  <a:rPr lang="uk-UA" dirty="0" smtClean="0"/>
                  <a:t>Спростіть  вираз:</a:t>
                </a:r>
              </a:p>
              <a:p>
                <a:r>
                  <a:rPr lang="uk-UA" dirty="0" smtClean="0"/>
                  <a:t>1)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2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3200" i="1"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ru-RU" sz="32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3200" i="1"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sz="3200" i="1">
                                    <a:latin typeface="Cambria Math"/>
                                  </a:rPr>
                                  <m:t>𝑎</m:t>
                                </m:r>
                              </m:num>
                              <m:den>
                                <m:sSup>
                                  <m:sSupPr>
                                    <m:ctrlPr>
                                      <a:rPr lang="ru-RU" sz="3200" i="1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uk-UA" sz="3200" i="1">
                                        <a:latin typeface="Cambria Math"/>
                                      </a:rPr>
                                      <m:t>𝑚</m:t>
                                    </m:r>
                                  </m:e>
                                  <m:sup>
                                    <m:r>
                                      <a:rPr lang="uk-UA" sz="3200" i="1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uk-UA" sz="3200" i="1">
                                    <a:latin typeface="Cambria Math"/>
                                  </a:rPr>
                                  <m:t>𝑐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uk-UA" sz="3200" i="1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uk-UA" sz="3200" i="1">
                        <a:latin typeface="Cambria Math"/>
                      </a:rPr>
                      <m:t>: </m:t>
                    </m:r>
                    <m:sSup>
                      <m:sSupPr>
                        <m:ctrlPr>
                          <a:rPr lang="ru-RU" sz="32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3200" i="1"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ru-RU" sz="32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uk-UA" sz="3200" i="1">
                                    <a:latin typeface="Cambria Math"/>
                                  </a:rPr>
                                  <m:t>4</m:t>
                                </m:r>
                                <m:sSup>
                                  <m:sSupPr>
                                    <m:ctrlPr>
                                      <a:rPr lang="ru-RU" sz="3200" i="1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uk-UA" sz="3200" i="1">
                                        <a:latin typeface="Cambria Math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uk-UA" sz="3200" i="1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uk-UA" sz="3200" i="1">
                                    <a:latin typeface="Cambria Math"/>
                                  </a:rPr>
                                  <m:t>3</m:t>
                                </m:r>
                                <m:r>
                                  <a:rPr lang="uk-UA" sz="3200" i="1">
                                    <a:latin typeface="Cambria Math"/>
                                  </a:rPr>
                                  <m:t>𝑚</m:t>
                                </m:r>
                                <m:sSup>
                                  <m:sSupPr>
                                    <m:ctrlPr>
                                      <a:rPr lang="ru-RU" sz="3200" i="1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uk-UA" sz="3200" i="1">
                                        <a:latin typeface="Cambria Math"/>
                                      </a:rPr>
                                      <m:t>𝑐</m:t>
                                    </m:r>
                                  </m:e>
                                  <m:sup>
                                    <m:r>
                                      <a:rPr lang="uk-UA" sz="3200" i="1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</m:e>
                        </m:d>
                      </m:e>
                      <m:sup>
                        <m:r>
                          <a:rPr lang="uk-UA" sz="32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uk-UA" sz="3200" dirty="0" smtClean="0"/>
              </a:p>
              <a:p>
                <a:pPr marL="109728" indent="0">
                  <a:buNone/>
                </a:pPr>
                <a:endParaRPr lang="uk-UA" sz="3200" dirty="0" smtClean="0"/>
              </a:p>
              <a:p>
                <a:r>
                  <a:rPr lang="uk-UA" sz="3200" dirty="0" smtClean="0"/>
                  <a:t>2)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3200" i="1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ru-RU" sz="32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3200" i="1">
                                <a:latin typeface="Cambria Math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3200" i="1">
                                <a:latin typeface="Cambria Math"/>
                              </a:rPr>
                              <m:t>𝑎</m:t>
                            </m:r>
                            <m:r>
                              <a:rPr lang="en-US" sz="3200" i="1">
                                <a:latin typeface="Cambria Math"/>
                              </a:rPr>
                              <m:t>+1</m:t>
                            </m:r>
                          </m:den>
                        </m:f>
                        <m:r>
                          <a:rPr lang="en-US" sz="3200" i="1">
                            <a:latin typeface="Cambria Math"/>
                          </a:rPr>
                          <m:t>+1</m:t>
                        </m:r>
                      </m:e>
                    </m:d>
                    <m:r>
                      <a:rPr lang="en-US" sz="3200" i="1">
                        <a:latin typeface="Cambria Math"/>
                      </a:rPr>
                      <m:t>:</m:t>
                    </m:r>
                    <m:d>
                      <m:dPr>
                        <m:ctrlPr>
                          <a:rPr lang="ru-RU" sz="3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/>
                          </a:rPr>
                          <m:t>1−</m:t>
                        </m:r>
                        <m:f>
                          <m:fPr>
                            <m:ctrlPr>
                              <a:rPr lang="ru-RU" sz="32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3200" i="1">
                                <a:latin typeface="Cambria Math"/>
                              </a:rPr>
                              <m:t>3</m:t>
                            </m:r>
                            <m:sSup>
                              <m:sSupPr>
                                <m:ctrlPr>
                                  <a:rPr lang="ru-RU" sz="32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sz="32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sz="32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sz="3200" i="1">
                                <a:latin typeface="Cambria Math"/>
                              </a:rPr>
                              <m:t>1−</m:t>
                            </m:r>
                            <m:sSup>
                              <m:sSupPr>
                                <m:ctrlPr>
                                  <a:rPr lang="ru-RU" sz="32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sz="3200" i="1">
                                    <a:latin typeface="Cambria Math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sz="32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endParaRPr lang="uk-UA" sz="3200" dirty="0" smtClean="0"/>
              </a:p>
            </p:txBody>
          </p:sp>
        </mc:Choice>
        <mc:Fallback xmlns="">
          <p:sp>
            <p:nvSpPr>
              <p:cNvPr id="2" name="Объект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91680" y="1484785"/>
                <a:ext cx="5266928" cy="3744416"/>
              </a:xfrm>
              <a:blipFill rotWithShape="1">
                <a:blip r:embed="rId2"/>
                <a:stretch>
                  <a:fillRect t="-146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2.Найглибше  озеро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921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Озеро  Світязь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501008"/>
            <a:ext cx="4565140" cy="3047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4441370" cy="3335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493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Объект 1"/>
              <p:cNvSpPr>
                <a:spLocks noGrp="1"/>
              </p:cNvSpPr>
              <p:nvPr>
                <p:ph idx="1"/>
              </p:nvPr>
            </p:nvSpPr>
            <p:spPr>
              <a:xfrm>
                <a:off x="2123728" y="1700808"/>
                <a:ext cx="5184576" cy="3603856"/>
              </a:xfrm>
            </p:spPr>
            <p:txBody>
              <a:bodyPr/>
              <a:lstStyle/>
              <a:p>
                <a:r>
                  <a:rPr lang="uk-UA" dirty="0" smtClean="0"/>
                  <a:t>Доведіть  тотожність:</a:t>
                </a:r>
              </a:p>
              <a:p>
                <a:r>
                  <a:rPr lang="uk-UA" dirty="0" smtClean="0"/>
                  <a:t>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3200" i="1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sz="32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3200" i="1"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sz="3200" i="1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3200" i="1">
                                    <a:latin typeface="Cambria Math"/>
                                  </a:rPr>
                                  <m:t>+1</m:t>
                                </m:r>
                              </m:e>
                            </m:d>
                          </m:e>
                          <m:sup>
                            <m:r>
                              <a:rPr lang="uk-UA" sz="32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ru-RU" sz="3200" i="1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sz="32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uk-UA" sz="3200" i="1"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uk-UA" sz="3200" i="1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uk-UA" sz="3200" i="1">
                                    <a:latin typeface="Cambria Math"/>
                                  </a:rPr>
                                  <m:t>−1</m:t>
                                </m:r>
                              </m:e>
                            </m:d>
                          </m:e>
                          <m:sup>
                            <m:r>
                              <a:rPr lang="uk-UA" sz="32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uk-UA" sz="3200" i="1">
                            <a:latin typeface="Cambria Math"/>
                          </a:rPr>
                          <m:t>+8</m:t>
                        </m:r>
                        <m:r>
                          <a:rPr lang="uk-UA" sz="3200" i="1">
                            <a:latin typeface="Cambria Math"/>
                          </a:rPr>
                          <m:t>𝑎</m:t>
                        </m:r>
                      </m:den>
                    </m:f>
                    <m:r>
                      <a:rPr lang="uk-UA" sz="3200" i="1">
                        <a:latin typeface="Cambria Math"/>
                      </a:rPr>
                      <m:t>=1</m:t>
                    </m:r>
                  </m:oMath>
                </a14:m>
                <a:endParaRPr lang="uk-UA" sz="3200" dirty="0" smtClean="0"/>
              </a:p>
              <a:p>
                <a:pPr marL="109728" indent="0">
                  <a:buNone/>
                </a:pPr>
                <a:endParaRPr lang="uk-UA" sz="3200" dirty="0" smtClean="0"/>
              </a:p>
              <a:p>
                <a:r>
                  <a:rPr lang="uk-UA" sz="3200" dirty="0" smtClean="0"/>
                  <a:t>2)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latin typeface="Cambria Math"/>
                          </a:rPr>
                        </m:ctrlPr>
                      </m:fPr>
                      <m:num>
                        <m:r>
                          <a:rPr lang="uk-UA" sz="3200" i="1">
                            <a:latin typeface="Cambria Math"/>
                          </a:rPr>
                          <m:t>8</m:t>
                        </m:r>
                        <m:r>
                          <a:rPr lang="uk-UA" sz="3200" i="1">
                            <a:latin typeface="Cambria Math"/>
                          </a:rPr>
                          <m:t>𝑐</m:t>
                        </m:r>
                      </m:num>
                      <m:den>
                        <m:sSup>
                          <m:sSupPr>
                            <m:ctrlPr>
                              <a:rPr lang="ru-RU" sz="3200" i="1">
                                <a:latin typeface="Cambria Math"/>
                              </a:rPr>
                            </m:ctrlPr>
                          </m:sSupPr>
                          <m:e>
                            <m:sSup>
                              <m:sSupPr>
                                <m:ctrlPr>
                                  <a:rPr lang="ru-RU" sz="32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ru-RU" sz="3200" i="1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3200" i="1">
                                        <a:latin typeface="Cambria Math"/>
                                      </a:rPr>
                                      <m:t>2</m:t>
                                    </m:r>
                                    <m:r>
                                      <a:rPr lang="en-US" sz="3200" i="1">
                                        <a:latin typeface="Cambria Math"/>
                                      </a:rPr>
                                      <m:t>𝑐</m:t>
                                    </m:r>
                                    <m:r>
                                      <a:rPr lang="en-US" sz="3200" i="1">
                                        <a:latin typeface="Cambria Math"/>
                                      </a:rPr>
                                      <m:t>+1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uk-UA" sz="32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uk-UA" sz="3200" i="1">
                                <a:latin typeface="Cambria Math"/>
                              </a:rPr>
                              <m:t>−</m:t>
                            </m:r>
                            <m:d>
                              <m:dPr>
                                <m:ctrlPr>
                                  <a:rPr lang="ru-RU" sz="32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uk-UA" sz="3200" i="1"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uk-UA" sz="3200" i="1">
                                    <a:latin typeface="Cambria Math"/>
                                  </a:rPr>
                                  <m:t>𝑐</m:t>
                                </m:r>
                                <m:r>
                                  <a:rPr lang="uk-UA" sz="3200" i="1">
                                    <a:latin typeface="Cambria Math"/>
                                  </a:rPr>
                                  <m:t>−1</m:t>
                                </m:r>
                              </m:e>
                            </m:d>
                          </m:e>
                          <m:sup>
                            <m:r>
                              <a:rPr lang="uk-UA" sz="32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uk-UA" sz="3200" i="1">
                        <a:latin typeface="Cambria Math"/>
                      </a:rPr>
                      <m:t>=1</m:t>
                    </m:r>
                  </m:oMath>
                </a14:m>
                <a:endParaRPr lang="uk-UA" sz="3200" dirty="0" smtClean="0"/>
              </a:p>
            </p:txBody>
          </p:sp>
        </mc:Choice>
        <mc:Fallback xmlns="">
          <p:sp>
            <p:nvSpPr>
              <p:cNvPr id="2" name="Объект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23728" y="1700808"/>
                <a:ext cx="5184576" cy="3603856"/>
              </a:xfrm>
              <a:blipFill rotWithShape="1">
                <a:blip r:embed="rId2"/>
                <a:stretch>
                  <a:fillRect t="-15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3.Найбільша  пустеля  України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237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err="1" smtClean="0"/>
              <a:t>Олешківські</a:t>
            </a:r>
            <a:r>
              <a:rPr lang="uk-UA" dirty="0" smtClean="0"/>
              <a:t>  піски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345" y="1268760"/>
            <a:ext cx="4752528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262" y="3356992"/>
            <a:ext cx="4729031" cy="314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553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Объект 1"/>
              <p:cNvSpPr>
                <a:spLocks noGrp="1"/>
              </p:cNvSpPr>
              <p:nvPr>
                <p:ph idx="1"/>
              </p:nvPr>
            </p:nvSpPr>
            <p:spPr>
              <a:xfrm>
                <a:off x="1907704" y="1484784"/>
                <a:ext cx="5050904" cy="4525963"/>
              </a:xfrm>
            </p:spPr>
            <p:txBody>
              <a:bodyPr/>
              <a:lstStyle/>
              <a:p>
                <a:r>
                  <a:rPr lang="uk-UA" dirty="0" smtClean="0"/>
                  <a:t>Розв’яжіть  рівняння:</a:t>
                </a:r>
              </a:p>
              <a:p>
                <a:r>
                  <a:rPr lang="uk-UA" dirty="0" smtClean="0"/>
                  <a:t>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3200" i="1">
                            <a:latin typeface="Cambria Math"/>
                          </a:rPr>
                          <m:t>3</m:t>
                        </m:r>
                        <m:r>
                          <a:rPr lang="en-US" sz="3200" i="1">
                            <a:latin typeface="Cambria Math"/>
                          </a:rPr>
                          <m:t>𝑥</m:t>
                        </m:r>
                        <m:r>
                          <a:rPr lang="en-US" sz="3200" i="1">
                            <a:latin typeface="Cambria Math"/>
                          </a:rPr>
                          <m:t>−4</m:t>
                        </m:r>
                      </m:num>
                      <m:den>
                        <m:r>
                          <a:rPr lang="uk-UA" sz="3200" i="1">
                            <a:latin typeface="Cambria Math"/>
                          </a:rPr>
                          <m:t>𝑥</m:t>
                        </m:r>
                      </m:den>
                    </m:f>
                    <m:r>
                      <a:rPr lang="uk-UA" sz="3200" i="1">
                        <a:latin typeface="Cambria Math"/>
                      </a:rPr>
                      <m:t>=2</m:t>
                    </m:r>
                  </m:oMath>
                </a14:m>
                <a:endParaRPr lang="uk-UA" sz="3200" dirty="0" smtClean="0"/>
              </a:p>
              <a:p>
                <a:pPr marL="109728" indent="0">
                  <a:buNone/>
                </a:pPr>
                <a:endParaRPr lang="uk-UA" sz="3200" dirty="0" smtClean="0"/>
              </a:p>
              <a:p>
                <a:r>
                  <a:rPr lang="uk-UA" sz="3200" dirty="0" smtClean="0"/>
                  <a:t>2)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3200" i="1">
                            <a:latin typeface="Cambria Math"/>
                          </a:rPr>
                          <m:t>9−4</m:t>
                        </m:r>
                        <m:sSup>
                          <m:sSupPr>
                            <m:ctrlPr>
                              <a:rPr lang="ru-RU" sz="32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sz="32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3200" i="1">
                            <a:latin typeface="Cambria Math"/>
                          </a:rPr>
                          <m:t>3</m:t>
                        </m:r>
                        <m:r>
                          <a:rPr lang="en-US" sz="3200" i="1">
                            <a:latin typeface="Cambria Math"/>
                          </a:rPr>
                          <m:t>𝑥</m:t>
                        </m:r>
                      </m:den>
                    </m:f>
                    <m:r>
                      <a:rPr lang="en-US" sz="3200" i="1">
                        <a:latin typeface="Cambria Math"/>
                      </a:rPr>
                      <m:t>=−</m:t>
                    </m:r>
                    <m:r>
                      <a:rPr lang="en-US" sz="3200" i="1">
                        <a:latin typeface="Cambria Math"/>
                      </a:rPr>
                      <m:t>𝑥</m:t>
                    </m:r>
                  </m:oMath>
                </a14:m>
                <a:endParaRPr lang="uk-UA" sz="3200" dirty="0" smtClean="0"/>
              </a:p>
              <a:p>
                <a:pPr marL="109728" indent="0">
                  <a:buNone/>
                </a:pPr>
                <a:endParaRPr lang="uk-UA" sz="3200" dirty="0" smtClean="0"/>
              </a:p>
              <a:p>
                <a:r>
                  <a:rPr lang="uk-UA" sz="3200" dirty="0" smtClean="0"/>
                  <a:t>3)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3200" i="1">
                            <a:latin typeface="Cambria Math"/>
                          </a:rPr>
                          <m:t>𝑥</m:t>
                        </m:r>
                        <m:r>
                          <a:rPr lang="en-US" sz="3200" i="1">
                            <a:latin typeface="Cambria Math"/>
                          </a:rPr>
                          <m:t>−2</m:t>
                        </m:r>
                      </m:num>
                      <m:den>
                        <m:r>
                          <a:rPr lang="en-US" sz="3200" i="1">
                            <a:latin typeface="Cambria Math"/>
                          </a:rPr>
                          <m:t>𝑥</m:t>
                        </m:r>
                        <m:r>
                          <a:rPr lang="en-US" sz="3200" i="1">
                            <a:latin typeface="Cambria Math"/>
                          </a:rPr>
                          <m:t>+2</m:t>
                        </m:r>
                      </m:den>
                    </m:f>
                    <m:r>
                      <a:rPr lang="en-US" sz="32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32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3200" i="1">
                            <a:latin typeface="Cambria Math"/>
                          </a:rPr>
                          <m:t>𝑥</m:t>
                        </m:r>
                        <m:r>
                          <a:rPr lang="en-US" sz="3200" i="1">
                            <a:latin typeface="Cambria Math"/>
                          </a:rPr>
                          <m:t>+3</m:t>
                        </m:r>
                      </m:num>
                      <m:den>
                        <m:r>
                          <a:rPr lang="en-US" sz="3200" i="1">
                            <a:latin typeface="Cambria Math"/>
                          </a:rPr>
                          <m:t>𝑥</m:t>
                        </m:r>
                        <m:r>
                          <a:rPr lang="en-US" sz="3200" i="1">
                            <a:latin typeface="Cambria Math"/>
                          </a:rPr>
                          <m:t>−4</m:t>
                        </m:r>
                      </m:den>
                    </m:f>
                  </m:oMath>
                </a14:m>
                <a:endParaRPr lang="ru-RU" sz="3200" dirty="0"/>
              </a:p>
            </p:txBody>
          </p:sp>
        </mc:Choice>
        <mc:Fallback xmlns="">
          <p:sp>
            <p:nvSpPr>
              <p:cNvPr id="2" name="Объект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07704" y="1484784"/>
                <a:ext cx="5050904" cy="4525963"/>
              </a:xfrm>
              <a:blipFill rotWithShape="1">
                <a:blip r:embed="rId2"/>
                <a:stretch>
                  <a:fillRect t="-12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4.Найвищий  водоспад  України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333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47</TotalTime>
  <Words>347</Words>
  <Application>Microsoft Office PowerPoint</Application>
  <PresentationFormat>Экран (4:3)</PresentationFormat>
  <Paragraphs>43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Открытая</vt:lpstr>
      <vt:lpstr>Урок-подорож  «Рекорди  України»</vt:lpstr>
      <vt:lpstr>Повторення  вивченого</vt:lpstr>
      <vt:lpstr>1.Найвища  рівнина  України</vt:lpstr>
      <vt:lpstr>Хотинська  височина,  г.Берда</vt:lpstr>
      <vt:lpstr>2.Найглибше  озеро</vt:lpstr>
      <vt:lpstr>Озеро  Світязь</vt:lpstr>
      <vt:lpstr>3.Найбільша  пустеля  України</vt:lpstr>
      <vt:lpstr>Олешківські  піски</vt:lpstr>
      <vt:lpstr>4.Найвищий  водоспад  України</vt:lpstr>
      <vt:lpstr>Водоспад  Учан-Су</vt:lpstr>
      <vt:lpstr>5.Найдовша  річка в межах України</vt:lpstr>
      <vt:lpstr>Річка  Південний  Буг</vt:lpstr>
      <vt:lpstr>Домашнє  завдання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Урок-подорож  «Рекорди  України»</dc:title>
  <dc:creator>1</dc:creator>
  <cp:lastModifiedBy>1</cp:lastModifiedBy>
  <cp:revision>8</cp:revision>
  <dcterms:created xsi:type="dcterms:W3CDTF">2013-11-17T14:06:41Z</dcterms:created>
  <dcterms:modified xsi:type="dcterms:W3CDTF">2013-11-17T15:09:47Z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897986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D7.0.3</vt:lpwstr>
  </property>
</Properties>
</file>